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02787E"/>
    <a:srgbClr val="C8C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9C67E-A1D6-49F8-AC3D-0F10D39FA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09E144-4918-49E6-A9CC-BF858EF36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8ADE5-D32C-47EA-9879-B8D40792D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973C-DEC3-4BCD-915C-14F48DEE9F88}" type="datetimeFigureOut">
              <a:rPr lang="en-US" smtClean="0"/>
              <a:t>27/10/2021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C23D6-F3EB-4734-A1B9-49FDE1888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3C68C-05F0-41F6-A597-BC296A6DD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4A41-CC8E-45B3-BF13-8A4D518F2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86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0CA27-8325-4FE5-80D5-1B5AF7747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24C1E2-608D-422D-A0C4-C99803F63A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3DE9A-04CE-4998-A47E-27B90AA3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973C-DEC3-4BCD-915C-14F48DEE9F88}" type="datetimeFigureOut">
              <a:rPr lang="en-US" smtClean="0"/>
              <a:t>27/10/2021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AD7C7-5B21-4F99-A60B-932426DA4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A143E-5839-46A9-A8A3-A4BD742BD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4A41-CC8E-45B3-BF13-8A4D518F2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1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0F38BA-7859-4EC9-A327-30A5E1939C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B1DFA4-56DD-43FC-A6CD-3B89F2462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9AA7F-86DB-4516-B12F-8BDB9AF6C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973C-DEC3-4BCD-915C-14F48DEE9F88}" type="datetimeFigureOut">
              <a:rPr lang="en-US" smtClean="0"/>
              <a:t>27/10/2021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0DA37-5367-4586-B4A4-30DA9EE29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FB48C-7016-481E-B5FC-2AFF28A84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4A41-CC8E-45B3-BF13-8A4D518F2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62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2D0F6-D685-41DC-B1EC-A27589CB6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009E0-5792-428B-9C14-E14B4C0F2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81B77-66BA-4258-BCCC-DD72CCB72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973C-DEC3-4BCD-915C-14F48DEE9F88}" type="datetimeFigureOut">
              <a:rPr lang="en-US" smtClean="0"/>
              <a:t>27/10/2021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B184B-60F6-4E80-A1D0-991C5AB4C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BCFA8-D5C8-4FB7-9FC8-368A58B76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4A41-CC8E-45B3-BF13-8A4D518F2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26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3017A-9C45-4148-AF4E-63554B6B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9BADC-0B23-4139-BEC3-1B9AC1D55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7BB56-9422-403A-A61D-B4504A1A0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973C-DEC3-4BCD-915C-14F48DEE9F88}" type="datetimeFigureOut">
              <a:rPr lang="en-US" smtClean="0"/>
              <a:t>27/10/2021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B9C25-5354-44C2-A343-2C741A9DD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C6E58-E4CB-4748-B4E0-29CB82C69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4A41-CC8E-45B3-BF13-8A4D518F2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33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9C5CB-EDB6-4046-9881-23EA73888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75790-6409-44EE-9D94-343A2485D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CB1F0-6ECA-4A55-8ABC-767E7F4D1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2A6448-8559-4AE3-A9D2-E1C173E05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973C-DEC3-4BCD-915C-14F48DEE9F88}" type="datetimeFigureOut">
              <a:rPr lang="en-US" smtClean="0"/>
              <a:t>27/10/2021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81D847-BEDF-4844-A6F2-82409A716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D9C850-B1DC-4AC2-A8A9-8AA591F3B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4A41-CC8E-45B3-BF13-8A4D518F2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94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B9870-1DB3-4593-A162-0254EBA9E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ED885-E7C6-4CF3-8D03-DBEAE95E7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A1BB5-1E5D-40D0-8B79-9FD16719D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78B35C-6DDF-4E9E-904A-84A49FC267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D39073-C327-4857-8280-809FFB62CC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6716FA-63BC-47F6-AC6A-EDD59890B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973C-DEC3-4BCD-915C-14F48DEE9F88}" type="datetimeFigureOut">
              <a:rPr lang="en-US" smtClean="0"/>
              <a:t>27/10/2021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532A1A-51B7-4BFC-A2D0-18CCE493B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EFBCFB-BB47-4EA6-BC1F-3EDEE5315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4A41-CC8E-45B3-BF13-8A4D518F2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18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5D23E-1C2C-4171-88E9-3F358C1D9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9A71AC-B3CD-4DD2-91D3-3E13DF420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973C-DEC3-4BCD-915C-14F48DEE9F88}" type="datetimeFigureOut">
              <a:rPr lang="en-US" smtClean="0"/>
              <a:t>27/10/2021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16DE58-6AF9-48DB-9D53-CB96709AA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96E5F8-3530-440E-BA0F-19420F38F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4A41-CC8E-45B3-BF13-8A4D518F2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07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755941-1CA2-4ED8-9A4C-B87116C6C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973C-DEC3-4BCD-915C-14F48DEE9F88}" type="datetimeFigureOut">
              <a:rPr lang="en-US" smtClean="0"/>
              <a:t>27/10/2021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77B849-9811-41DA-8530-91DE7559A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91685C-E448-4A7A-8664-D58555BA9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4A41-CC8E-45B3-BF13-8A4D518F2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98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2C7D5-DC8E-41ED-A927-C2A184CD7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5F304-AE79-458A-BED0-B60090992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39243E-94BD-4794-ACF6-2337D80D6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E3BA33-14F8-4BE6-A248-2DF104401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973C-DEC3-4BCD-915C-14F48DEE9F88}" type="datetimeFigureOut">
              <a:rPr lang="en-US" smtClean="0"/>
              <a:t>27/10/2021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F0DE0-0D9C-4411-8870-FA76584C5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3D5B80-8E88-47AF-B4F5-4535B2C05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4A41-CC8E-45B3-BF13-8A4D518F2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59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DA1BB-40ED-4B96-B7A0-9C765DF52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BE8D7C-D190-4679-AB7C-CB5BE48845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1D7DDD-41DE-4EAC-B23F-D2E034E33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BAFBAA-69BF-4D57-9A84-6CCD4E686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973C-DEC3-4BCD-915C-14F48DEE9F88}" type="datetimeFigureOut">
              <a:rPr lang="en-US" smtClean="0"/>
              <a:t>27/10/2021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F6514-3CB9-45FB-9E42-7D4CC7CA5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7D0FE5-D308-43E8-BF2B-07756A1B5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4A41-CC8E-45B3-BF13-8A4D518F2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17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998F42-0BE6-46B0-B196-68E897BCB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4AD256-B4E5-4E96-BC85-5EF3E9ABB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B4DB5-D5EA-4A10-B357-ECC254516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8973C-DEC3-4BCD-915C-14F48DEE9F88}" type="datetimeFigureOut">
              <a:rPr lang="en-US" smtClean="0"/>
              <a:t>27/10/2021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304A0-6D77-4B00-B17B-A45E658ABD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1A831-7F92-45BE-8C32-F6C8A000E8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24A41-CC8E-45B3-BF13-8A4D518F2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7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86F8742-A8FC-4E8D-8C67-C0E32E138F1D}"/>
              </a:ext>
            </a:extLst>
          </p:cNvPr>
          <p:cNvSpPr txBox="1">
            <a:spLocks/>
          </p:cNvSpPr>
          <p:nvPr/>
        </p:nvSpPr>
        <p:spPr>
          <a:xfrm>
            <a:off x="2842698" y="251792"/>
            <a:ext cx="2544747" cy="52824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2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Tuần 9  Tiết 9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F9E13AB-6986-4FCF-B736-2C17BFEC967D}"/>
              </a:ext>
            </a:extLst>
          </p:cNvPr>
          <p:cNvSpPr txBox="1">
            <a:spLocks/>
          </p:cNvSpPr>
          <p:nvPr/>
        </p:nvSpPr>
        <p:spPr>
          <a:xfrm>
            <a:off x="3137095" y="1055710"/>
            <a:ext cx="6513342" cy="10403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4 : TRÌNH BÀY THÔNG </a:t>
            </a:r>
          </a:p>
          <a:p>
            <a:pPr marL="0" indent="0" algn="ctr">
              <a:buNone/>
            </a:pPr>
            <a:r>
              <a:rPr lang="en-US" sz="280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 Ở DẠNG BẢNG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B3EAC0A-B188-4192-9D59-40F88F617B76}"/>
              </a:ext>
            </a:extLst>
          </p:cNvPr>
          <p:cNvSpPr txBox="1">
            <a:spLocks/>
          </p:cNvSpPr>
          <p:nvPr/>
        </p:nvSpPr>
        <p:spPr>
          <a:xfrm>
            <a:off x="2686930" y="2316517"/>
            <a:ext cx="6865033" cy="36883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Ở bài tr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ớc em đã ôn tập về ch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ơng A. Ở bài này chúng ta sẽ làm quen với vai trò của 1 bảng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200" i="1" u="sng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 I : MỤC TIÊU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200" i="0" u="none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Nắm đ</a:t>
            </a:r>
            <a:r>
              <a:rPr lang="vi-VN" sz="2200" i="0" u="none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 i="0" u="none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 vai trò của việc tạo bảng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200" i="0" u="none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Nắm đ</a:t>
            </a:r>
            <a:r>
              <a:rPr lang="vi-VN" sz="2200" i="0" u="none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 i="0" u="none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 cách chèn và xoá bảng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tabLst/>
              <a:defRPr/>
            </a:pPr>
            <a:r>
              <a:rPr lang="en-US" sz="2200" i="1" u="sng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 II : NỘI DUNG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200" i="1" u="sng">
                <a:solidFill>
                  <a:srgbClr val="0070C0"/>
                </a:solidFill>
                <a:latin typeface="MS Mincho" panose="02020609040205080304" pitchFamily="49" charset="-128"/>
                <a:ea typeface="MS Mincho" panose="02020609040205080304" pitchFamily="49" charset="-128"/>
                <a:cs typeface="Tahoma" panose="020B0604030504040204" pitchFamily="34" charset="0"/>
              </a:rPr>
              <a:t>①</a:t>
            </a:r>
            <a:r>
              <a:rPr lang="en-US" sz="2200" i="1" u="sng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TÌM HIỂU CÁCH CHÈN BẢNG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200" i="1" u="sng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 NHẬP NỘI DUNG :</a:t>
            </a:r>
            <a:r>
              <a:rPr lang="en-US" sz="2200" i="1" u="sng">
                <a:solidFill>
                  <a:srgbClr val="0070C0"/>
                </a:solidFill>
                <a:latin typeface="MS Mincho" panose="02020609040205080304" pitchFamily="49" charset="-128"/>
                <a:ea typeface="MS Mincho" panose="02020609040205080304" pitchFamily="49" charset="-128"/>
                <a:cs typeface="Tahoma" panose="020B0604030504040204" pitchFamily="34" charset="0"/>
              </a:rPr>
              <a:t>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200" i="0" u="none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Trình bày thông tin ở dạng bảng giúp em hình dung đ</a:t>
            </a:r>
            <a:r>
              <a:rPr lang="vi-VN" sz="2200" i="0" u="none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 i="0" u="none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 thông tin, kiến th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ức 1 cách dễ hiểu, trực quan và sinh động h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2200" i="0" u="none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200" i="1" u="sng">
                <a:solidFill>
                  <a:srgbClr val="0070C0"/>
                </a:solidFill>
                <a:latin typeface="MS Mincho" panose="02020609040205080304" pitchFamily="49" charset="-128"/>
                <a:ea typeface="MS Mincho" panose="02020609040205080304" pitchFamily="49" charset="-128"/>
                <a:cs typeface="Tahoma" panose="020B0604030504040204" pitchFamily="34" charset="0"/>
              </a:rPr>
              <a:t>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sz="2200" i="1" u="sng">
              <a:solidFill>
                <a:srgbClr val="0070C0"/>
              </a:solidFill>
              <a:latin typeface="MS Mincho" panose="02020609040205080304" pitchFamily="49" charset="-128"/>
              <a:ea typeface="MS Mincho" panose="02020609040205080304" pitchFamily="49" charset="-128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sz="220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sz="220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1610B0-6E63-4241-8B32-520E53D014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052" y="378823"/>
            <a:ext cx="2574388" cy="1580605"/>
          </a:xfrm>
          <a:prstGeom prst="rect">
            <a:avLst/>
          </a:prstGeom>
        </p:spPr>
      </p:pic>
      <p:pic>
        <p:nvPicPr>
          <p:cNvPr id="2" name="1">
            <a:hlinkClick r:id="" action="ppaction://media"/>
            <a:extLst>
              <a:ext uri="{FF2B5EF4-FFF2-40B4-BE49-F238E27FC236}">
                <a16:creationId xmlns:a16="http://schemas.microsoft.com/office/drawing/2014/main" id="{7A1566FC-8800-4249-808B-F3319DC829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75374" y="61191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4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DF1D1960-BBE4-4C0A-ABE9-14B9D8A48F99}"/>
              </a:ext>
            </a:extLst>
          </p:cNvPr>
          <p:cNvSpPr txBox="1">
            <a:spLocks/>
          </p:cNvSpPr>
          <p:nvPr/>
        </p:nvSpPr>
        <p:spPr>
          <a:xfrm>
            <a:off x="2488147" y="1137073"/>
            <a:ext cx="6865033" cy="36883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sz="2200" i="1" u="sng">
              <a:solidFill>
                <a:srgbClr val="0070C0"/>
              </a:solidFill>
              <a:latin typeface="MS Mincho" panose="02020609040205080304" pitchFamily="49" charset="-128"/>
              <a:ea typeface="MS Mincho" panose="02020609040205080304" pitchFamily="49" charset="-128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sz="220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sz="220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F22078C-DBF2-452D-AF8A-55C23DC1C3E8}"/>
              </a:ext>
            </a:extLst>
          </p:cNvPr>
          <p:cNvSpPr txBox="1">
            <a:spLocks/>
          </p:cNvSpPr>
          <p:nvPr/>
        </p:nvSpPr>
        <p:spPr>
          <a:xfrm>
            <a:off x="1838791" y="129908"/>
            <a:ext cx="7276260" cy="18850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200" i="0" u="none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Vậy để tạo 1 bảng em làm nh</a:t>
            </a:r>
            <a:r>
              <a:rPr lang="vi-VN" sz="2200" i="0" u="none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 i="0" u="none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thế nào ?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Để tạo 1 bảng em làm nh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sau 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B1 : Chọn dải lệnh </a:t>
            </a:r>
            <a:r>
              <a:rPr lang="en-US" sz="2200" i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Insert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B2 : Chọn nút lệnh </a:t>
            </a:r>
            <a:r>
              <a:rPr lang="en-US" sz="2200" i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B3 : Kéo thả chuột để chọn số dòng và số cột cho bảng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220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sz="220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sz="220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C66DBB-5010-482D-934E-7FEA4B3990FE}"/>
              </a:ext>
            </a:extLst>
          </p:cNvPr>
          <p:cNvSpPr/>
          <p:nvPr/>
        </p:nvSpPr>
        <p:spPr>
          <a:xfrm>
            <a:off x="1656521" y="1877665"/>
            <a:ext cx="889220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200" i="1" u="sng">
                <a:solidFill>
                  <a:srgbClr val="0070C0"/>
                </a:solidFill>
                <a:latin typeface="MS Mincho" panose="02020609040205080304" pitchFamily="49" charset="-128"/>
                <a:ea typeface="MS Mincho" panose="02020609040205080304" pitchFamily="49" charset="-128"/>
                <a:cs typeface="Tahoma" panose="020B0604030504040204" pitchFamily="34" charset="0"/>
              </a:rPr>
              <a:t>②</a:t>
            </a:r>
            <a:r>
              <a:rPr lang="en-US" sz="2200" i="1" u="sng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KHÁM PHÁ CÁC THAO TÁC C</a:t>
            </a:r>
            <a:r>
              <a:rPr lang="vi-VN" sz="2200" i="1" u="sng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 i="1" u="sng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BẢN TRÊN BẢNG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200" i="1" u="sng">
                <a:solidFill>
                  <a:srgbClr val="027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Ⓐ CÁCH THAY ĐỔI KÍCH TH</a:t>
            </a:r>
            <a:r>
              <a:rPr lang="vi-VN" sz="2200" i="1" u="sng">
                <a:solidFill>
                  <a:srgbClr val="027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 i="1" u="sng">
                <a:solidFill>
                  <a:srgbClr val="027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ỚC CỦA DÒNG VÀ CỘT 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Vậy để thay đổi độ rộng của cột em làm nh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thế nào ?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Để thay đổi độ rộng của cột em làm nh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sau :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Em đ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con trỏ đến đ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ờng biên cho đến khi con trỏ có hình dạng mũi tên       và em sẽ kéo thả chuột qua trái hoặc qua phải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200" i="1" u="sng">
                <a:solidFill>
                  <a:srgbClr val="02787E"/>
                </a:solidFill>
                <a:latin typeface="MS Mincho" panose="02020609040205080304" pitchFamily="49" charset="-128"/>
                <a:ea typeface="MS Mincho" panose="02020609040205080304" pitchFamily="49" charset="-128"/>
                <a:cs typeface="Tahoma" panose="020B0604030504040204" pitchFamily="34" charset="0"/>
              </a:rPr>
              <a:t>Ⓑ</a:t>
            </a:r>
            <a:r>
              <a:rPr lang="en-US" sz="2200" i="1" u="sng">
                <a:solidFill>
                  <a:srgbClr val="027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CÁCH CHÈN THÊM HOẶC XOÁ DÒNG VÀ CỘT 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Ta thấy trong bảng chỉ số BMI ở trang 67/SGK Cánh Diều, đôi lúc ta phải chèn thêm cột “giới tính” bị thiếu, hay xoá đi 1 dòng bị thừa</a:t>
            </a:r>
          </a:p>
          <a:p>
            <a:pPr algn="just"/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Vậy để chèn thêm hoặc xoá 1 dòng hay 1 cột em làm nh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thế nào ?</a:t>
            </a:r>
          </a:p>
          <a:p>
            <a:pPr algn="just"/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Để chèn thêm hoặc xoá 1 dòng hay 1 cột em làm nh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sau :</a:t>
            </a:r>
          </a:p>
          <a:p>
            <a:pPr algn="just"/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B1 : Nháy chuột vào dòng hay cột cần chèn </a:t>
            </a:r>
          </a:p>
          <a:p>
            <a:pPr algn="just"/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B2 : Chọn dải lệnh </a:t>
            </a:r>
            <a:r>
              <a:rPr lang="en-US" sz="2200" i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Layout</a:t>
            </a:r>
          </a:p>
          <a:p>
            <a:pPr algn="just"/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B3 : Chọn nhóm lệnh </a:t>
            </a:r>
            <a:r>
              <a:rPr lang="en-US" sz="2200" i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Rows &amp; Columns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A239311-1BD7-4C94-97D4-BE2F92EB1BCB}"/>
              </a:ext>
            </a:extLst>
          </p:cNvPr>
          <p:cNvCxnSpPr/>
          <p:nvPr/>
        </p:nvCxnSpPr>
        <p:spPr>
          <a:xfrm>
            <a:off x="2731988" y="3759743"/>
            <a:ext cx="50643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2">
            <a:hlinkClick r:id="" action="ppaction://media"/>
            <a:extLst>
              <a:ext uri="{FF2B5EF4-FFF2-40B4-BE49-F238E27FC236}">
                <a16:creationId xmlns:a16="http://schemas.microsoft.com/office/drawing/2014/main" id="{EB252390-7726-4413-8641-E30B700A58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42783" y="58408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7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733009-0B84-4A04-9800-74B7318321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652" y="516836"/>
            <a:ext cx="9727096" cy="33262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025FF1-B9B3-4F44-8142-F7C14D643C30}"/>
              </a:ext>
            </a:extLst>
          </p:cNvPr>
          <p:cNvSpPr/>
          <p:nvPr/>
        </p:nvSpPr>
        <p:spPr>
          <a:xfrm>
            <a:off x="965778" y="3945004"/>
            <a:ext cx="987449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200" i="1" u="sng">
                <a:solidFill>
                  <a:srgbClr val="0070C0"/>
                </a:solidFill>
                <a:latin typeface="MS Mincho" panose="02020609040205080304" pitchFamily="49" charset="-128"/>
                <a:ea typeface="MS Mincho" panose="02020609040205080304" pitchFamily="49" charset="-128"/>
                <a:cs typeface="Tahoma" panose="020B0604030504040204" pitchFamily="34" charset="0"/>
              </a:rPr>
              <a:t>③</a:t>
            </a:r>
            <a:r>
              <a:rPr lang="en-US" sz="2200" i="1" u="sng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CHỌN Ô, DÒNG, CỘT VÀ BẢNG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Vậy để chọn 1 ô, 1 dòng, 1 cột hay 1 bảng em làm nh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thế nào ?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Để chọn 1 ô, 1 dòng, 1 cột hay 1 bảng em làm nh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sau :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B1 : Nháy chuột tại ô đó để chọn ô</a:t>
            </a:r>
          </a:p>
          <a:p>
            <a:pPr algn="just"/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B2 : Nháy chuột tại dòng đó để chọn dòng</a:t>
            </a:r>
          </a:p>
          <a:p>
            <a:pPr algn="just"/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B3 : Nháy chuột tại cột đó để chọn cột</a:t>
            </a:r>
          </a:p>
          <a:p>
            <a:pPr algn="just"/>
            <a:endParaRPr lang="en-US" sz="220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B4 : Nháy chuột tại nút mũi tên         ở đầu bảng để chọn bảng đó</a:t>
            </a:r>
            <a:endParaRPr lang="en-US" sz="2200">
              <a:solidFill>
                <a:srgbClr val="FF0000"/>
              </a:solidFill>
            </a:endParaRPr>
          </a:p>
        </p:txBody>
      </p:sp>
      <p:sp>
        <p:nvSpPr>
          <p:cNvPr id="2" name="Arrow: Quad 1">
            <a:extLst>
              <a:ext uri="{FF2B5EF4-FFF2-40B4-BE49-F238E27FC236}">
                <a16:creationId xmlns:a16="http://schemas.microsoft.com/office/drawing/2014/main" id="{47119AC6-E3A1-4086-8CAA-4E6141EB66E8}"/>
              </a:ext>
            </a:extLst>
          </p:cNvPr>
          <p:cNvSpPr/>
          <p:nvPr/>
        </p:nvSpPr>
        <p:spPr>
          <a:xfrm flipV="1">
            <a:off x="5009322" y="5996610"/>
            <a:ext cx="596348" cy="755372"/>
          </a:xfrm>
          <a:prstGeom prst="quadArrow">
            <a:avLst/>
          </a:prstGeom>
          <a:solidFill>
            <a:schemeClr val="accen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664046-55FE-4E19-A295-40C6627E9419}"/>
              </a:ext>
            </a:extLst>
          </p:cNvPr>
          <p:cNvSpPr txBox="1">
            <a:spLocks/>
          </p:cNvSpPr>
          <p:nvPr/>
        </p:nvSpPr>
        <p:spPr>
          <a:xfrm>
            <a:off x="828368" y="92766"/>
            <a:ext cx="5916989" cy="5282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B4 : Chọn các nút lệnh nh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trong hình 5 sau </a:t>
            </a:r>
          </a:p>
        </p:txBody>
      </p:sp>
      <p:pic>
        <p:nvPicPr>
          <p:cNvPr id="3" name="3">
            <a:hlinkClick r:id="" action="ppaction://media"/>
            <a:extLst>
              <a:ext uri="{FF2B5EF4-FFF2-40B4-BE49-F238E27FC236}">
                <a16:creationId xmlns:a16="http://schemas.microsoft.com/office/drawing/2014/main" id="{5D418722-4058-432E-A4E9-8660ED4A0E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82539" y="54035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0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21F189B9-5A50-436E-8D1D-79BFA315580E}"/>
              </a:ext>
            </a:extLst>
          </p:cNvPr>
          <p:cNvSpPr txBox="1">
            <a:spLocks/>
          </p:cNvSpPr>
          <p:nvPr/>
        </p:nvSpPr>
        <p:spPr>
          <a:xfrm>
            <a:off x="1812287" y="593732"/>
            <a:ext cx="8696687" cy="32626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200" b="1" i="1" u="sng">
                <a:solidFill>
                  <a:srgbClr val="CC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BTVN 1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Việc trình bày thông tin bằng bảng giúp em xem thông tin 1 cách trực quan và sinh động. Ngoài ra việc trình bày thông tin bằng bảng còn có vai trò nào khác ?</a:t>
            </a:r>
            <a:endParaRPr lang="en-US" sz="2200" i="1" u="sng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sz="2200" i="1" u="sng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200" b="1" i="1" u="sng">
                <a:solidFill>
                  <a:srgbClr val="CC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BTVN 2</a:t>
            </a:r>
            <a:r>
              <a:rPr lang="en-US" sz="2200" i="0" u="none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Môn Sinh dùng bảng để thống kê số liệu các loài th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ực vật ở 1 khu rừng (tảo đa bào 20%, d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ơng xỷ 35%, gỗ lim 30%, oải h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ơng 10%, xà cừ 5%)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200" i="0" u="none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 trong nh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ững môn học khác ngoài môn tin (nh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lý, hoá, sử....) em có thể dùng bảng để làm gì ?</a:t>
            </a:r>
            <a:endParaRPr lang="en-US" sz="2200" i="0" u="none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sz="220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sz="220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4">
            <a:hlinkClick r:id="" action="ppaction://media"/>
            <a:extLst>
              <a:ext uri="{FF2B5EF4-FFF2-40B4-BE49-F238E27FC236}">
                <a16:creationId xmlns:a16="http://schemas.microsoft.com/office/drawing/2014/main" id="{2D5A3EC5-4DA9-4563-9A3B-CCBDCC66A2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65704" y="54565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9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583</Words>
  <Application>Microsoft Office PowerPoint</Application>
  <PresentationFormat>Widescreen</PresentationFormat>
  <Paragraphs>44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MS Mincho</vt:lpstr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 nguyễn</dc:creator>
  <cp:lastModifiedBy>KimThui</cp:lastModifiedBy>
  <cp:revision>68</cp:revision>
  <dcterms:created xsi:type="dcterms:W3CDTF">2021-10-23T13:50:24Z</dcterms:created>
  <dcterms:modified xsi:type="dcterms:W3CDTF">2021-10-26T19:07:34Z</dcterms:modified>
</cp:coreProperties>
</file>